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18150560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18150560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1b1ba89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1b1ba89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18150560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18150560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18150560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18150560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b1ba89e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b1ba89e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Tarea de segmentación previa.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d172310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d172310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d1723107c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d1723107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d13fec5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d13fec5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7d40d239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7d40d239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pregunta es, ¿</a:t>
            </a:r>
            <a:r>
              <a:rPr lang="es"/>
              <a:t>qué</a:t>
            </a:r>
            <a:r>
              <a:rPr lang="es"/>
              <a:t> </a:t>
            </a:r>
            <a:r>
              <a:rPr lang="es"/>
              <a:t>hipótesis</a:t>
            </a:r>
            <a:r>
              <a:rPr lang="es"/>
              <a:t> seleccionar dados los datos? es igual a la probabilidad de los datos dada la hipótesis, por la probabilidad de la hipótesis entre la prob de los datos.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7d40d239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7d40d239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18150560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18150560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18150560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18150560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Como hay dos posibilidades, se calcula la probabilidad de que pertenezca a una clase o a otra.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18150560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18150560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rchive.ics.uci.edu/ml/datasets/Urban+Land+Cover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6.4 NAIVE BAYES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000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Fecha: 15-febrero-2021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s"/>
              <a:t>p(Camina | x)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/>
              <a:t>Para la probabilidad condicional 1, se calculan sus probabilidades:</a:t>
            </a:r>
            <a:endParaRPr sz="1500"/>
          </a:p>
        </p:txBody>
      </p:sp>
      <p:sp>
        <p:nvSpPr>
          <p:cNvPr id="116" name="Google Shape;116;p22"/>
          <p:cNvSpPr txBox="1"/>
          <p:nvPr/>
        </p:nvSpPr>
        <p:spPr>
          <a:xfrm>
            <a:off x="8187400" y="4420200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425" y="1687688"/>
            <a:ext cx="2690249" cy="1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0125" y="3269216"/>
            <a:ext cx="2690250" cy="169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 rotWithShape="1">
          <a:blip r:embed="rId5">
            <a:alphaModFix/>
          </a:blip>
          <a:srcRect b="47454" l="0" r="0" t="0"/>
          <a:stretch/>
        </p:blipFill>
        <p:spPr>
          <a:xfrm>
            <a:off x="464200" y="2171249"/>
            <a:ext cx="4952339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 rotWithShape="1">
          <a:blip r:embed="rId5">
            <a:alphaModFix/>
          </a:blip>
          <a:srcRect b="0" l="0" r="0" t="56427"/>
          <a:stretch/>
        </p:blipFill>
        <p:spPr>
          <a:xfrm>
            <a:off x="592975" y="3779124"/>
            <a:ext cx="5032731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s"/>
              <a:t>p(CAMINA | x)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/>
              <a:t>Para la probabilidad condicional 1, se calculan sus probabilidades:</a:t>
            </a:r>
            <a:endParaRPr sz="1500"/>
          </a:p>
        </p:txBody>
      </p:sp>
      <p:sp>
        <p:nvSpPr>
          <p:cNvPr id="127" name="Google Shape;127;p23"/>
          <p:cNvSpPr txBox="1"/>
          <p:nvPr/>
        </p:nvSpPr>
        <p:spPr>
          <a:xfrm>
            <a:off x="8187400" y="4420200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4572075" y="3898801"/>
            <a:ext cx="4286100" cy="1047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675" y="2501738"/>
            <a:ext cx="3356575" cy="20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15049"/>
            <a:ext cx="7971751" cy="8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974763"/>
            <a:ext cx="428625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2.</a:t>
            </a:r>
            <a:r>
              <a:rPr lang="es"/>
              <a:t>p(Maneja | x)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/>
              <a:t>De manera similar, para </a:t>
            </a:r>
            <a:r>
              <a:rPr lang="es" sz="1500"/>
              <a:t>la probabilidad condicional 2, se calculan sus probabilidades:</a:t>
            </a:r>
            <a:endParaRPr sz="1500"/>
          </a:p>
        </p:txBody>
      </p:sp>
      <p:sp>
        <p:nvSpPr>
          <p:cNvPr id="138" name="Google Shape;138;p24"/>
          <p:cNvSpPr txBox="1"/>
          <p:nvPr/>
        </p:nvSpPr>
        <p:spPr>
          <a:xfrm>
            <a:off x="8187400" y="4420200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318713" y="1970400"/>
            <a:ext cx="4506600" cy="1202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963" y="2114550"/>
            <a:ext cx="441007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 comparan las probabilidades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007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                      </a:t>
            </a:r>
            <a:r>
              <a:rPr lang="es" sz="1500"/>
              <a:t>P(Camina|X) &gt; P(Maneja|X)</a:t>
            </a:r>
            <a:r>
              <a:rPr lang="es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Por lo tanto la nueva instancia </a:t>
            </a:r>
            <a:r>
              <a:rPr lang="es" sz="1500"/>
              <a:t>X = {25 años, 300k dólares}, corresponde a la clase de personas que Caminan.</a:t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b="55833" l="30303" r="53023" t="36427"/>
          <a:stretch/>
        </p:blipFill>
        <p:spPr>
          <a:xfrm>
            <a:off x="3214675" y="957425"/>
            <a:ext cx="2190024" cy="57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9937" y="2715349"/>
            <a:ext cx="4125076" cy="24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del clasificador naive bayes</a:t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093850"/>
            <a:ext cx="8689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/>
              <a:t>Urban Land Cover Data Set: </a:t>
            </a:r>
            <a:r>
              <a:rPr lang="es" sz="1200"/>
              <a:t>Contiene datos de entrenamiento y prueba para clasificar una imagen aérea de alta resolución en 9 tipos de cobertura de suelo urbano. Para la clasificación se utiliza información espectral, tamaño, forma y textura de múltiples escalas.</a:t>
            </a:r>
            <a:endParaRPr sz="1200"/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Las clases de cobertura terrestre son: árboles, césped, suelo, hormigón, asfalto, edificios, coches, piscinas, sombras.</a:t>
            </a:r>
            <a:endParaRPr sz="1200"/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Más información: </a:t>
            </a:r>
            <a:r>
              <a:rPr lang="es" sz="1200" u="sng">
                <a:solidFill>
                  <a:schemeClr val="hlink"/>
                </a:solidFill>
                <a:hlinkClick r:id="rId3"/>
              </a:rPr>
              <a:t>https://archive.ics.uci.edu/ml/datasets/Urban+Land+Cover</a:t>
            </a:r>
            <a:endParaRPr sz="1200"/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7250" y="3024475"/>
            <a:ext cx="4689501" cy="21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250" y="585025"/>
            <a:ext cx="7063901" cy="39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3586400" y="2632025"/>
            <a:ext cx="301500" cy="281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169550" y="2913425"/>
            <a:ext cx="1135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Source Code Pro"/>
                <a:ea typeface="Source Code Pro"/>
                <a:cs typeface="Source Code Pro"/>
                <a:sym typeface="Source Code Pro"/>
              </a:rPr>
              <a:t>Naive Bayes</a:t>
            </a:r>
            <a:endParaRPr sz="1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90250" y="526350"/>
            <a:ext cx="815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6.4 Aprendizaje supervisado,            APRENDIZAJE BAYESIANO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96" y="0"/>
            <a:ext cx="51496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Teorema de bayes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Tiene como base el teorema de bayes, el cual nos dice cual es la probabilidad de una hipótesis dadoS datos.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Selecciona una hipótesis para asignar una clase.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P(h) Probabilidad a priori de h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P(x) Probabilidad a priori de x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P(h|x) Probabilidad de h dado x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500"/>
              <a:t>P(x|h) Probabilidad de D dado h</a:t>
            </a:r>
            <a:endParaRPr sz="15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90450"/>
            <a:ext cx="3250175" cy="10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Eligiendo la mejor hipótesis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Objetivo: Maximizar la probabilidad posterior dados los datos de entrenamiento para formular una regla de decisión.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Si la muestra Xi pertenece a la clase C, la probabilidad P(hc|Xi) será máxima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 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25587" l="25927" r="34959" t="38671"/>
          <a:stretch/>
        </p:blipFill>
        <p:spPr>
          <a:xfrm>
            <a:off x="2491375" y="2730475"/>
            <a:ext cx="3576350" cy="18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Clasificador naive bayes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Junto con árboles de decisión Y k vecinos más cercanos, es uno de los métodos de aprendizaje más prácticos.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Cuándo usar: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● Conjunto de entrenamiento moderado o grande disponible.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● Los atributos que describen instancias son condicionalmente independientes*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Aplicaciones exitosas: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● Diagnóstico.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● Clasificación de documentos de texto.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teórico del funcionamiento 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/>
              <a:t>Se tiene una base de datos binaria, con dos atributos y 30 instancias, como se muestra en la figura, y se desea clasificar una nueva instancia X = {25 años, 300k dólares}</a:t>
            </a:r>
            <a:endParaRPr sz="1500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00" y="2251150"/>
            <a:ext cx="4800350" cy="28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teórico del funcionamiento 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Como se tienen dos clases, se deben calcular dos probabilidades:  </a:t>
            </a:r>
            <a:endParaRPr sz="1500"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500"/>
              <a:t>   1. </a:t>
            </a:r>
            <a:r>
              <a:rPr b="1" lang="es" sz="1500"/>
              <a:t>P(Camina|X) </a:t>
            </a:r>
            <a:r>
              <a:rPr lang="es" sz="1500"/>
              <a:t>                         </a:t>
            </a:r>
            <a:r>
              <a:rPr b="1" lang="es" sz="1500"/>
              <a:t>  </a:t>
            </a:r>
            <a:endParaRPr b="1" sz="1500"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 sz="1500"/>
              <a:t>2.  P(Maneja|X)</a:t>
            </a:r>
            <a:r>
              <a:rPr lang="es"/>
              <a:t> 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52756" l="0" r="0" t="0"/>
          <a:stretch/>
        </p:blipFill>
        <p:spPr>
          <a:xfrm>
            <a:off x="1969275" y="2238075"/>
            <a:ext cx="5419725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0" l="0" r="0" t="46615"/>
          <a:stretch/>
        </p:blipFill>
        <p:spPr>
          <a:xfrm>
            <a:off x="1969275" y="3663750"/>
            <a:ext cx="5419725" cy="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